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56" r:id="rId3"/>
    <p:sldId id="257" r:id="rId4"/>
    <p:sldId id="258" r:id="rId5"/>
    <p:sldId id="261" r:id="rId6"/>
    <p:sldId id="262" r:id="rId7"/>
    <p:sldId id="260" r:id="rId8"/>
    <p:sldId id="259" r:id="rId9"/>
    <p:sldId id="265" r:id="rId10"/>
    <p:sldId id="266" r:id="rId11"/>
    <p:sldId id="263" r:id="rId12"/>
    <p:sldId id="264"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2" d="100"/>
          <a:sy n="52" d="100"/>
        </p:scale>
        <p:origin x="-1037"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6F58AD1-3E56-46EC-B98D-F051E2897F5C}" type="datetimeFigureOut">
              <a:rPr lang="en-US"/>
              <a:pPr>
                <a:defRPr/>
              </a:pPr>
              <a:t>8/3/2010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F5A68B1-F4FA-4B89-AC57-168FFD36D7CC}"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6A2F404-1740-4AFF-ADB6-1D6B7B28705A}" type="datetimeFigureOut">
              <a:rPr lang="en-US"/>
              <a:pPr>
                <a:defRPr/>
              </a:pPr>
              <a:t>8/3/2010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D64323F-C43D-4222-8C8D-478A5716DB4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7A7B49F-21ED-4051-89BF-CC0DD6EB8877}" type="datetimeFigureOut">
              <a:rPr lang="en-US"/>
              <a:pPr>
                <a:defRPr/>
              </a:pPr>
              <a:t>8/3/2010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23425EA-F6F5-417E-8414-782A2F658EA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7B562CF-FE94-4145-8FC4-32D8049EB979}" type="datetimeFigureOut">
              <a:rPr lang="en-US"/>
              <a:pPr>
                <a:defRPr/>
              </a:pPr>
              <a:t>8/3/2010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4780A68-F681-4BFC-8EAA-6C5C1E8A0A2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E68C6B4-EA2D-4D2D-A1EE-CF36D172985E}" type="datetimeFigureOut">
              <a:rPr lang="en-US"/>
              <a:pPr>
                <a:defRPr/>
              </a:pPr>
              <a:t>8/3/2010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27615F0-ABAD-4CEB-B423-F95AFB457D72}"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8E4C684-6DEF-4FFC-8652-9554D612D5E8}" type="datetimeFigureOut">
              <a:rPr lang="en-US"/>
              <a:pPr>
                <a:defRPr/>
              </a:pPr>
              <a:t>8/3/2010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D6C5972-83CC-4DC4-870F-7E7B9886167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CA66A8A-EB47-41F2-ABFC-782AB396B840}" type="datetimeFigureOut">
              <a:rPr lang="en-US"/>
              <a:pPr>
                <a:defRPr/>
              </a:pPr>
              <a:t>8/3/2010</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D257809-D8B7-4D08-984C-8CACDD9404D0}"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6BF8E29-E373-49E5-8B0C-787FC17E504F}" type="datetimeFigureOut">
              <a:rPr lang="en-US"/>
              <a:pPr>
                <a:defRPr/>
              </a:pPr>
              <a:t>8/3/2010</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13FAB04-8524-4638-9047-9BDC866373A9}"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02F0C47-6A95-41E6-B865-6939B4179690}" type="datetimeFigureOut">
              <a:rPr lang="en-US"/>
              <a:pPr>
                <a:defRPr/>
              </a:pPr>
              <a:t>8/3/2010</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FBE69E3-1ED6-4EE9-B29D-B0533EE19792}"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4CD0E64-202F-4366-9F7F-DC23B6EDFBD2}" type="datetimeFigureOut">
              <a:rPr lang="en-US"/>
              <a:pPr>
                <a:defRPr/>
              </a:pPr>
              <a:t>8/3/2010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E9F646C-6D4A-4498-AC67-530FDAADA71F}"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5DAE02-D98C-4D52-B533-C6B5F4384468}" type="datetimeFigureOut">
              <a:rPr lang="en-US"/>
              <a:pPr>
                <a:defRPr/>
              </a:pPr>
              <a:t>8/3/2010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0FFB34B-33D5-46BE-9051-F534A20672CE}"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DF3A425C-42EE-4628-830E-A72F258D6977}" type="datetimeFigureOut">
              <a:rPr lang="en-US"/>
              <a:pPr>
                <a:defRPr/>
              </a:pPr>
              <a:t>8/3/2010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6CA42764-DC60-438A-87A7-BC1805867EF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endParaRPr lang="en-US" smtClean="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en-US" dirty="0"/>
          </a:p>
        </p:txBody>
      </p:sp>
      <p:pic>
        <p:nvPicPr>
          <p:cNvPr id="13315" name="Picture 3" descr="test1.jpg"/>
          <p:cNvPicPr>
            <a:picLocks noChangeAspect="1"/>
          </p:cNvPicPr>
          <p:nvPr/>
        </p:nvPicPr>
        <p:blipFill>
          <a:blip r:embed="rId2"/>
          <a:srcRect/>
          <a:stretch>
            <a:fillRect/>
          </a:stretch>
        </p:blipFill>
        <p:spPr bwMode="auto">
          <a:xfrm>
            <a:off x="0" y="60325"/>
            <a:ext cx="9144000" cy="6737350"/>
          </a:xfrm>
          <a:prstGeom prst="rect">
            <a:avLst/>
          </a:prstGeom>
          <a:noFill/>
          <a:ln w="9525">
            <a:noFill/>
            <a:miter lim="800000"/>
            <a:headEnd/>
            <a:tailEnd/>
          </a:ln>
        </p:spPr>
      </p:pic>
      <p:sp>
        <p:nvSpPr>
          <p:cNvPr id="13316" name="Rectangle 4"/>
          <p:cNvSpPr>
            <a:spLocks noChangeArrowheads="1"/>
          </p:cNvSpPr>
          <p:nvPr/>
        </p:nvSpPr>
        <p:spPr bwMode="auto">
          <a:xfrm>
            <a:off x="914400" y="152400"/>
            <a:ext cx="7315200" cy="923925"/>
          </a:xfrm>
          <a:prstGeom prst="rect">
            <a:avLst/>
          </a:prstGeom>
          <a:noFill/>
          <a:ln w="9525">
            <a:noFill/>
            <a:miter lim="800000"/>
            <a:headEnd/>
            <a:tailEnd/>
          </a:ln>
        </p:spPr>
        <p:txBody>
          <a:bodyPr>
            <a:spAutoFit/>
          </a:bodyPr>
          <a:lstStyle/>
          <a:p>
            <a:pPr algn="ctr"/>
            <a:r>
              <a:rPr lang="en-US" sz="5400">
                <a:solidFill>
                  <a:schemeClr val="bg1"/>
                </a:solidFill>
                <a:latin typeface="Calibri" pitchFamily="34" charset="0"/>
              </a:rPr>
              <a:t>SIP Simplified</a:t>
            </a:r>
            <a:endParaRPr lang="en-US" sz="5400">
              <a:latin typeface="Calibri" pitchFamily="34" charset="0"/>
            </a:endParaRPr>
          </a:p>
        </p:txBody>
      </p:sp>
      <p:pic>
        <p:nvPicPr>
          <p:cNvPr id="13317" name="Content Placeholder 3" descr="WNYRIC.png"/>
          <p:cNvPicPr>
            <a:picLocks noChangeAspect="1"/>
          </p:cNvPicPr>
          <p:nvPr/>
        </p:nvPicPr>
        <p:blipFill>
          <a:blip r:embed="rId3"/>
          <a:srcRect/>
          <a:stretch>
            <a:fillRect/>
          </a:stretch>
        </p:blipFill>
        <p:spPr bwMode="auto">
          <a:xfrm>
            <a:off x="990600" y="3352800"/>
            <a:ext cx="7378700" cy="2209800"/>
          </a:xfrm>
          <a:prstGeom prst="rect">
            <a:avLst/>
          </a:prstGeom>
          <a:noFill/>
          <a:ln w="9525">
            <a:noFill/>
            <a:miter lim="800000"/>
            <a:headEnd/>
            <a:tailEnd/>
          </a:ln>
        </p:spPr>
      </p:pic>
      <p:sp>
        <p:nvSpPr>
          <p:cNvPr id="13318" name="Rectangle 6"/>
          <p:cNvSpPr>
            <a:spLocks noChangeArrowheads="1"/>
          </p:cNvSpPr>
          <p:nvPr/>
        </p:nvSpPr>
        <p:spPr bwMode="auto">
          <a:xfrm>
            <a:off x="914400" y="1447800"/>
            <a:ext cx="7315200" cy="1938338"/>
          </a:xfrm>
          <a:prstGeom prst="rect">
            <a:avLst/>
          </a:prstGeom>
          <a:noFill/>
          <a:ln w="9525">
            <a:noFill/>
            <a:miter lim="800000"/>
            <a:headEnd/>
            <a:tailEnd/>
          </a:ln>
        </p:spPr>
        <p:txBody>
          <a:bodyPr>
            <a:spAutoFit/>
          </a:bodyPr>
          <a:lstStyle/>
          <a:p>
            <a:pPr algn="ctr"/>
            <a:r>
              <a:rPr lang="en-US" sz="6000">
                <a:latin typeface="Calibri" pitchFamily="34" charset="0"/>
              </a:rPr>
              <a:t>August 2010</a:t>
            </a:r>
          </a:p>
          <a:p>
            <a:pPr algn="ctr"/>
            <a:r>
              <a:rPr lang="en-US" sz="6000">
                <a:latin typeface="Calibri" pitchFamily="34" charset="0"/>
              </a:rPr>
              <a:t>By Dale Anderson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endParaRPr lang="en-US" smtClean="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en-US" dirty="0"/>
          </a:p>
        </p:txBody>
      </p:sp>
      <p:pic>
        <p:nvPicPr>
          <p:cNvPr id="22531" name="Picture 3" descr="test1.jpg"/>
          <p:cNvPicPr>
            <a:picLocks noChangeAspect="1"/>
          </p:cNvPicPr>
          <p:nvPr/>
        </p:nvPicPr>
        <p:blipFill>
          <a:blip r:embed="rId2"/>
          <a:srcRect/>
          <a:stretch>
            <a:fillRect/>
          </a:stretch>
        </p:blipFill>
        <p:spPr bwMode="auto">
          <a:xfrm>
            <a:off x="0" y="60325"/>
            <a:ext cx="9144000" cy="6737350"/>
          </a:xfrm>
          <a:prstGeom prst="rect">
            <a:avLst/>
          </a:prstGeom>
          <a:noFill/>
          <a:ln w="9525">
            <a:noFill/>
            <a:miter lim="800000"/>
            <a:headEnd/>
            <a:tailEnd/>
          </a:ln>
        </p:spPr>
      </p:pic>
      <p:sp>
        <p:nvSpPr>
          <p:cNvPr id="22532" name="Rectangle 4"/>
          <p:cNvSpPr>
            <a:spLocks noChangeArrowheads="1"/>
          </p:cNvSpPr>
          <p:nvPr/>
        </p:nvSpPr>
        <p:spPr bwMode="auto">
          <a:xfrm>
            <a:off x="914400" y="152400"/>
            <a:ext cx="7315200" cy="923925"/>
          </a:xfrm>
          <a:prstGeom prst="rect">
            <a:avLst/>
          </a:prstGeom>
          <a:noFill/>
          <a:ln w="9525">
            <a:noFill/>
            <a:miter lim="800000"/>
            <a:headEnd/>
            <a:tailEnd/>
          </a:ln>
        </p:spPr>
        <p:txBody>
          <a:bodyPr>
            <a:spAutoFit/>
          </a:bodyPr>
          <a:lstStyle/>
          <a:p>
            <a:pPr algn="ctr"/>
            <a:r>
              <a:rPr lang="en-US" sz="5400">
                <a:solidFill>
                  <a:schemeClr val="bg1"/>
                </a:solidFill>
                <a:latin typeface="Calibri" pitchFamily="34" charset="0"/>
              </a:rPr>
              <a:t>SIP Simplified</a:t>
            </a:r>
            <a:endParaRPr lang="en-US" sz="5400">
              <a:latin typeface="Calibri" pitchFamily="34" charset="0"/>
            </a:endParaRPr>
          </a:p>
        </p:txBody>
      </p:sp>
      <p:pic>
        <p:nvPicPr>
          <p:cNvPr id="22533" name="Picture 2"/>
          <p:cNvPicPr>
            <a:picLocks noChangeAspect="1" noChangeArrowheads="1"/>
          </p:cNvPicPr>
          <p:nvPr/>
        </p:nvPicPr>
        <p:blipFill>
          <a:blip r:embed="rId3"/>
          <a:srcRect/>
          <a:stretch>
            <a:fillRect/>
          </a:stretch>
        </p:blipFill>
        <p:spPr bwMode="auto">
          <a:xfrm>
            <a:off x="0" y="1066800"/>
            <a:ext cx="91440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ctrTitle"/>
          </p:nvPr>
        </p:nvSpPr>
        <p:spPr/>
        <p:txBody>
          <a:bodyPr/>
          <a:lstStyle/>
          <a:p>
            <a:endParaRPr lang="en-US" smtClean="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en-US" dirty="0"/>
          </a:p>
        </p:txBody>
      </p:sp>
      <p:pic>
        <p:nvPicPr>
          <p:cNvPr id="23555" name="Picture 3" descr="test1.jpg"/>
          <p:cNvPicPr>
            <a:picLocks noChangeAspect="1"/>
          </p:cNvPicPr>
          <p:nvPr/>
        </p:nvPicPr>
        <p:blipFill>
          <a:blip r:embed="rId2"/>
          <a:srcRect/>
          <a:stretch>
            <a:fillRect/>
          </a:stretch>
        </p:blipFill>
        <p:spPr bwMode="auto">
          <a:xfrm>
            <a:off x="0" y="60325"/>
            <a:ext cx="9144000" cy="6737350"/>
          </a:xfrm>
          <a:prstGeom prst="rect">
            <a:avLst/>
          </a:prstGeom>
          <a:noFill/>
          <a:ln w="9525">
            <a:noFill/>
            <a:miter lim="800000"/>
            <a:headEnd/>
            <a:tailEnd/>
          </a:ln>
        </p:spPr>
      </p:pic>
      <p:sp>
        <p:nvSpPr>
          <p:cNvPr id="23556" name="Rectangle 4"/>
          <p:cNvSpPr>
            <a:spLocks noChangeArrowheads="1"/>
          </p:cNvSpPr>
          <p:nvPr/>
        </p:nvSpPr>
        <p:spPr bwMode="auto">
          <a:xfrm>
            <a:off x="914400" y="152400"/>
            <a:ext cx="7315200" cy="923925"/>
          </a:xfrm>
          <a:prstGeom prst="rect">
            <a:avLst/>
          </a:prstGeom>
          <a:noFill/>
          <a:ln w="9525">
            <a:noFill/>
            <a:miter lim="800000"/>
            <a:headEnd/>
            <a:tailEnd/>
          </a:ln>
        </p:spPr>
        <p:txBody>
          <a:bodyPr>
            <a:spAutoFit/>
          </a:bodyPr>
          <a:lstStyle/>
          <a:p>
            <a:pPr algn="ctr"/>
            <a:r>
              <a:rPr lang="en-US" sz="5400">
                <a:solidFill>
                  <a:schemeClr val="bg1"/>
                </a:solidFill>
                <a:latin typeface="Calibri" pitchFamily="34" charset="0"/>
              </a:rPr>
              <a:t>SIP Simplified</a:t>
            </a:r>
            <a:endParaRPr lang="en-US" sz="5400">
              <a:latin typeface="Calibri" pitchFamily="34" charset="0"/>
            </a:endParaRPr>
          </a:p>
        </p:txBody>
      </p:sp>
      <p:sp>
        <p:nvSpPr>
          <p:cNvPr id="23557" name="Rectangle 5"/>
          <p:cNvSpPr>
            <a:spLocks noChangeArrowheads="1"/>
          </p:cNvSpPr>
          <p:nvPr/>
        </p:nvSpPr>
        <p:spPr bwMode="auto">
          <a:xfrm>
            <a:off x="914400" y="1295400"/>
            <a:ext cx="7315200" cy="2678113"/>
          </a:xfrm>
          <a:prstGeom prst="rect">
            <a:avLst/>
          </a:prstGeom>
          <a:noFill/>
          <a:ln w="9525">
            <a:noFill/>
            <a:miter lim="800000"/>
            <a:headEnd/>
            <a:tailEnd/>
          </a:ln>
        </p:spPr>
        <p:txBody>
          <a:bodyPr>
            <a:spAutoFit/>
          </a:bodyPr>
          <a:lstStyle/>
          <a:p>
            <a:pPr defTabSz="176213">
              <a:buFont typeface="Arial" charset="0"/>
              <a:buChar char="•"/>
            </a:pPr>
            <a:r>
              <a:rPr lang="en-US" sz="2800">
                <a:latin typeface="Calibri" pitchFamily="34" charset="0"/>
              </a:rPr>
              <a:t>SIP Trunking – The next step. Our next step is to 	investigate where and how SIP Trunking fits into 	the WNYRIC VoIP systems. This is the future of 	reducing costs on our shared system. Costs are 	coming down and we are investigating how and 	when this fits.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ctrTitle"/>
          </p:nvPr>
        </p:nvSpPr>
        <p:spPr/>
        <p:txBody>
          <a:bodyPr/>
          <a:lstStyle/>
          <a:p>
            <a:endParaRPr lang="en-US" smtClean="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en-US" dirty="0"/>
          </a:p>
        </p:txBody>
      </p:sp>
      <p:pic>
        <p:nvPicPr>
          <p:cNvPr id="24579" name="Picture 3" descr="test1.jpg"/>
          <p:cNvPicPr>
            <a:picLocks noChangeAspect="1"/>
          </p:cNvPicPr>
          <p:nvPr/>
        </p:nvPicPr>
        <p:blipFill>
          <a:blip r:embed="rId2"/>
          <a:srcRect/>
          <a:stretch>
            <a:fillRect/>
          </a:stretch>
        </p:blipFill>
        <p:spPr bwMode="auto">
          <a:xfrm>
            <a:off x="0" y="60325"/>
            <a:ext cx="9144000" cy="6737350"/>
          </a:xfrm>
          <a:prstGeom prst="rect">
            <a:avLst/>
          </a:prstGeom>
          <a:noFill/>
          <a:ln w="9525">
            <a:noFill/>
            <a:miter lim="800000"/>
            <a:headEnd/>
            <a:tailEnd/>
          </a:ln>
        </p:spPr>
      </p:pic>
      <p:sp>
        <p:nvSpPr>
          <p:cNvPr id="24580" name="Rectangle 4"/>
          <p:cNvSpPr>
            <a:spLocks noChangeArrowheads="1"/>
          </p:cNvSpPr>
          <p:nvPr/>
        </p:nvSpPr>
        <p:spPr bwMode="auto">
          <a:xfrm>
            <a:off x="914400" y="152400"/>
            <a:ext cx="7315200" cy="923925"/>
          </a:xfrm>
          <a:prstGeom prst="rect">
            <a:avLst/>
          </a:prstGeom>
          <a:noFill/>
          <a:ln w="9525">
            <a:noFill/>
            <a:miter lim="800000"/>
            <a:headEnd/>
            <a:tailEnd/>
          </a:ln>
        </p:spPr>
        <p:txBody>
          <a:bodyPr>
            <a:spAutoFit/>
          </a:bodyPr>
          <a:lstStyle/>
          <a:p>
            <a:pPr algn="ctr"/>
            <a:r>
              <a:rPr lang="en-US" sz="5400">
                <a:solidFill>
                  <a:schemeClr val="bg1"/>
                </a:solidFill>
                <a:latin typeface="Calibri" pitchFamily="34" charset="0"/>
              </a:rPr>
              <a:t>SIP Simplified</a:t>
            </a:r>
            <a:endParaRPr lang="en-US" sz="5400">
              <a:latin typeface="Calibri" pitchFamily="34" charset="0"/>
            </a:endParaRPr>
          </a:p>
        </p:txBody>
      </p:sp>
      <p:pic>
        <p:nvPicPr>
          <p:cNvPr id="24581" name="Content Placeholder 3" descr="WNYRIC.png"/>
          <p:cNvPicPr>
            <a:picLocks noChangeAspect="1"/>
          </p:cNvPicPr>
          <p:nvPr/>
        </p:nvPicPr>
        <p:blipFill>
          <a:blip r:embed="rId3"/>
          <a:srcRect/>
          <a:stretch>
            <a:fillRect/>
          </a:stretch>
        </p:blipFill>
        <p:spPr bwMode="auto">
          <a:xfrm>
            <a:off x="990600" y="3352800"/>
            <a:ext cx="7378700" cy="2209800"/>
          </a:xfrm>
          <a:prstGeom prst="rect">
            <a:avLst/>
          </a:prstGeom>
          <a:noFill/>
          <a:ln w="9525">
            <a:noFill/>
            <a:miter lim="800000"/>
            <a:headEnd/>
            <a:tailEnd/>
          </a:ln>
        </p:spPr>
      </p:pic>
      <p:sp>
        <p:nvSpPr>
          <p:cNvPr id="24582" name="Rectangle 6"/>
          <p:cNvSpPr>
            <a:spLocks noChangeArrowheads="1"/>
          </p:cNvSpPr>
          <p:nvPr/>
        </p:nvSpPr>
        <p:spPr bwMode="auto">
          <a:xfrm>
            <a:off x="914400" y="1447800"/>
            <a:ext cx="7315200" cy="1016000"/>
          </a:xfrm>
          <a:prstGeom prst="rect">
            <a:avLst/>
          </a:prstGeom>
          <a:noFill/>
          <a:ln w="9525">
            <a:noFill/>
            <a:miter lim="800000"/>
            <a:headEnd/>
            <a:tailEnd/>
          </a:ln>
        </p:spPr>
        <p:txBody>
          <a:bodyPr>
            <a:spAutoFit/>
          </a:bodyPr>
          <a:lstStyle/>
          <a:p>
            <a:pPr algn="ctr"/>
            <a:r>
              <a:rPr lang="en-US" sz="6000">
                <a:latin typeface="Calibri" pitchFamily="34" charset="0"/>
              </a:rPr>
              <a:t>Questions?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endParaRPr lang="en-US" smtClean="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en-US" dirty="0"/>
          </a:p>
        </p:txBody>
      </p:sp>
      <p:pic>
        <p:nvPicPr>
          <p:cNvPr id="14339" name="Picture 3" descr="test1.jpg"/>
          <p:cNvPicPr>
            <a:picLocks noChangeAspect="1"/>
          </p:cNvPicPr>
          <p:nvPr/>
        </p:nvPicPr>
        <p:blipFill>
          <a:blip r:embed="rId2"/>
          <a:srcRect/>
          <a:stretch>
            <a:fillRect/>
          </a:stretch>
        </p:blipFill>
        <p:spPr bwMode="auto">
          <a:xfrm>
            <a:off x="0" y="60325"/>
            <a:ext cx="9144000" cy="6737350"/>
          </a:xfrm>
          <a:prstGeom prst="rect">
            <a:avLst/>
          </a:prstGeom>
          <a:noFill/>
          <a:ln w="9525">
            <a:noFill/>
            <a:miter lim="800000"/>
            <a:headEnd/>
            <a:tailEnd/>
          </a:ln>
        </p:spPr>
      </p:pic>
      <p:sp>
        <p:nvSpPr>
          <p:cNvPr id="14340" name="Rectangle 4"/>
          <p:cNvSpPr>
            <a:spLocks noChangeArrowheads="1"/>
          </p:cNvSpPr>
          <p:nvPr/>
        </p:nvSpPr>
        <p:spPr bwMode="auto">
          <a:xfrm>
            <a:off x="914400" y="152400"/>
            <a:ext cx="7315200" cy="923925"/>
          </a:xfrm>
          <a:prstGeom prst="rect">
            <a:avLst/>
          </a:prstGeom>
          <a:noFill/>
          <a:ln w="9525">
            <a:noFill/>
            <a:miter lim="800000"/>
            <a:headEnd/>
            <a:tailEnd/>
          </a:ln>
        </p:spPr>
        <p:txBody>
          <a:bodyPr>
            <a:spAutoFit/>
          </a:bodyPr>
          <a:lstStyle/>
          <a:p>
            <a:pPr algn="ctr"/>
            <a:r>
              <a:rPr lang="en-US" sz="5400">
                <a:solidFill>
                  <a:schemeClr val="bg1"/>
                </a:solidFill>
                <a:latin typeface="Calibri" pitchFamily="34" charset="0"/>
              </a:rPr>
              <a:t>SIP Simplified</a:t>
            </a:r>
            <a:endParaRPr lang="en-US" sz="5400">
              <a:latin typeface="Calibri" pitchFamily="34" charset="0"/>
            </a:endParaRPr>
          </a:p>
        </p:txBody>
      </p:sp>
      <p:sp>
        <p:nvSpPr>
          <p:cNvPr id="14341" name="Rectangle 5"/>
          <p:cNvSpPr>
            <a:spLocks noChangeArrowheads="1"/>
          </p:cNvSpPr>
          <p:nvPr/>
        </p:nvSpPr>
        <p:spPr bwMode="auto">
          <a:xfrm>
            <a:off x="457200" y="1219200"/>
            <a:ext cx="8229600" cy="3970338"/>
          </a:xfrm>
          <a:prstGeom prst="rect">
            <a:avLst/>
          </a:prstGeom>
          <a:noFill/>
          <a:ln w="9525">
            <a:noFill/>
            <a:miter lim="800000"/>
            <a:headEnd/>
            <a:tailEnd/>
          </a:ln>
        </p:spPr>
        <p:txBody>
          <a:bodyPr>
            <a:spAutoFit/>
          </a:bodyPr>
          <a:lstStyle/>
          <a:p>
            <a:pPr>
              <a:buFont typeface="Arial" charset="0"/>
              <a:buChar char="•"/>
            </a:pPr>
            <a:r>
              <a:rPr lang="en-US" sz="2400">
                <a:latin typeface="Calibri" pitchFamily="34" charset="0"/>
                <a:cs typeface="Times New Roman" pitchFamily="18" charset="0"/>
              </a:rPr>
              <a:t>Session Initiation Protocol</a:t>
            </a:r>
          </a:p>
          <a:p>
            <a:pPr>
              <a:buFont typeface="Arial" charset="0"/>
              <a:buChar char="•"/>
            </a:pPr>
            <a:r>
              <a:rPr lang="en-US" sz="2400">
                <a:latin typeface="Calibri" pitchFamily="34" charset="0"/>
                <a:cs typeface="Times New Roman" pitchFamily="18" charset="0"/>
              </a:rPr>
              <a:t> Core of SIP specifications is documented in IETF RFC 3261</a:t>
            </a:r>
          </a:p>
          <a:p>
            <a:pPr>
              <a:buFont typeface="Arial" charset="0"/>
              <a:buNone/>
            </a:pPr>
            <a:r>
              <a:rPr lang="en-US">
                <a:latin typeface="Calibri" pitchFamily="34" charset="0"/>
                <a:cs typeface="Times New Roman" pitchFamily="18" charset="0"/>
              </a:rPr>
              <a:t>	• Many other drafts extend SIP and add new features</a:t>
            </a:r>
          </a:p>
          <a:p>
            <a:pPr>
              <a:buFont typeface="Arial" charset="0"/>
              <a:buChar char="•"/>
            </a:pPr>
            <a:r>
              <a:rPr lang="en-US">
                <a:latin typeface="Calibri" pitchFamily="34" charset="0"/>
                <a:cs typeface="Times New Roman" pitchFamily="18" charset="0"/>
              </a:rPr>
              <a:t> </a:t>
            </a:r>
            <a:r>
              <a:rPr lang="en-US" sz="2400">
                <a:latin typeface="Calibri" pitchFamily="34" charset="0"/>
                <a:cs typeface="Times New Roman" pitchFamily="18" charset="0"/>
              </a:rPr>
              <a:t>Text based, very similar to HTTP, mail protocols</a:t>
            </a:r>
          </a:p>
          <a:p>
            <a:pPr>
              <a:buFont typeface="Arial" charset="0"/>
              <a:buChar char="•"/>
            </a:pPr>
            <a:r>
              <a:rPr lang="en-US" sz="2400">
                <a:latin typeface="Calibri" pitchFamily="34" charset="0"/>
                <a:cs typeface="Times New Roman" pitchFamily="18" charset="0"/>
              </a:rPr>
              <a:t> Establishes a media session between endpoints</a:t>
            </a:r>
          </a:p>
          <a:p>
            <a:pPr>
              <a:buFont typeface="Arial" charset="0"/>
              <a:buChar char="•"/>
            </a:pPr>
            <a:r>
              <a:rPr lang="en-US" sz="2400">
                <a:latin typeface="Calibri" pitchFamily="34" charset="0"/>
                <a:cs typeface="Times New Roman" pitchFamily="18" charset="0"/>
              </a:rPr>
              <a:t> Allows mobility – locate users using a SIP URI  	(sip:danderson@e1b.org)</a:t>
            </a:r>
          </a:p>
          <a:p>
            <a:pPr>
              <a:buFont typeface="Arial" charset="0"/>
              <a:buNone/>
            </a:pPr>
            <a:r>
              <a:rPr lang="en-US">
                <a:latin typeface="Calibri" pitchFamily="34" charset="0"/>
                <a:cs typeface="Times New Roman" pitchFamily="18" charset="0"/>
              </a:rPr>
              <a:t>	• Multiple endpoints can be associated with single SIP URI</a:t>
            </a:r>
          </a:p>
          <a:p>
            <a:pPr>
              <a:buFont typeface="Arial" charset="0"/>
              <a:buChar char="•"/>
            </a:pPr>
            <a:r>
              <a:rPr lang="en-US">
                <a:latin typeface="Calibri" pitchFamily="34" charset="0"/>
                <a:cs typeface="Times New Roman" pitchFamily="18" charset="0"/>
              </a:rPr>
              <a:t> </a:t>
            </a:r>
            <a:r>
              <a:rPr lang="en-US" sz="2400">
                <a:latin typeface="Calibri" pitchFamily="34" charset="0"/>
                <a:cs typeface="Times New Roman" pitchFamily="18" charset="0"/>
              </a:rPr>
              <a:t>Usually runs on port 5060, using UDP or TCP</a:t>
            </a:r>
          </a:p>
          <a:p>
            <a:pPr>
              <a:buFont typeface="Arial" charset="0"/>
              <a:buChar char="•"/>
            </a:pPr>
            <a:r>
              <a:rPr lang="en-US" sz="2400">
                <a:latin typeface="Calibri" pitchFamily="34" charset="0"/>
                <a:cs typeface="Times New Roman" pitchFamily="18" charset="0"/>
              </a:rPr>
              <a:t> Allows for IPv4 and IPv6 (Next generation mobile phones use    SIP over TCP/IPv6)</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p:txBody>
          <a:bodyPr/>
          <a:lstStyle/>
          <a:p>
            <a:endParaRPr lang="en-US" smtClean="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en-US" dirty="0"/>
          </a:p>
        </p:txBody>
      </p:sp>
      <p:pic>
        <p:nvPicPr>
          <p:cNvPr id="15363" name="Picture 3" descr="test1.jpg"/>
          <p:cNvPicPr>
            <a:picLocks noChangeAspect="1"/>
          </p:cNvPicPr>
          <p:nvPr/>
        </p:nvPicPr>
        <p:blipFill>
          <a:blip r:embed="rId2"/>
          <a:srcRect/>
          <a:stretch>
            <a:fillRect/>
          </a:stretch>
        </p:blipFill>
        <p:spPr bwMode="auto">
          <a:xfrm>
            <a:off x="0" y="60325"/>
            <a:ext cx="9144000" cy="6737350"/>
          </a:xfrm>
          <a:prstGeom prst="rect">
            <a:avLst/>
          </a:prstGeom>
          <a:noFill/>
          <a:ln w="9525">
            <a:noFill/>
            <a:miter lim="800000"/>
            <a:headEnd/>
            <a:tailEnd/>
          </a:ln>
        </p:spPr>
      </p:pic>
      <p:sp>
        <p:nvSpPr>
          <p:cNvPr id="15364" name="Rectangle 4"/>
          <p:cNvSpPr>
            <a:spLocks noChangeArrowheads="1"/>
          </p:cNvSpPr>
          <p:nvPr/>
        </p:nvSpPr>
        <p:spPr bwMode="auto">
          <a:xfrm>
            <a:off x="914400" y="152400"/>
            <a:ext cx="7315200" cy="923925"/>
          </a:xfrm>
          <a:prstGeom prst="rect">
            <a:avLst/>
          </a:prstGeom>
          <a:noFill/>
          <a:ln w="9525">
            <a:noFill/>
            <a:miter lim="800000"/>
            <a:headEnd/>
            <a:tailEnd/>
          </a:ln>
        </p:spPr>
        <p:txBody>
          <a:bodyPr>
            <a:spAutoFit/>
          </a:bodyPr>
          <a:lstStyle/>
          <a:p>
            <a:pPr algn="ctr"/>
            <a:r>
              <a:rPr lang="en-US" sz="5400">
                <a:solidFill>
                  <a:schemeClr val="bg1"/>
                </a:solidFill>
                <a:latin typeface="Calibri" pitchFamily="34" charset="0"/>
              </a:rPr>
              <a:t>SIP Simplified</a:t>
            </a:r>
            <a:endParaRPr lang="en-US" sz="5400">
              <a:latin typeface="Calibri" pitchFamily="34" charset="0"/>
            </a:endParaRPr>
          </a:p>
        </p:txBody>
      </p:sp>
      <p:sp>
        <p:nvSpPr>
          <p:cNvPr id="15365" name="Rectangle 5"/>
          <p:cNvSpPr>
            <a:spLocks noChangeArrowheads="1"/>
          </p:cNvSpPr>
          <p:nvPr/>
        </p:nvSpPr>
        <p:spPr bwMode="auto">
          <a:xfrm>
            <a:off x="533400" y="1219200"/>
            <a:ext cx="7315200" cy="3540125"/>
          </a:xfrm>
          <a:prstGeom prst="rect">
            <a:avLst/>
          </a:prstGeom>
          <a:noFill/>
          <a:ln w="9525">
            <a:noFill/>
            <a:miter lim="800000"/>
            <a:headEnd/>
            <a:tailEnd/>
          </a:ln>
        </p:spPr>
        <p:txBody>
          <a:bodyPr>
            <a:spAutoFit/>
          </a:bodyPr>
          <a:lstStyle/>
          <a:p>
            <a:pPr lvl="1">
              <a:buFont typeface="Arial" charset="0"/>
              <a:buChar char="•"/>
              <a:tabLst>
                <a:tab pos="574675" algn="l"/>
              </a:tabLst>
            </a:pPr>
            <a:r>
              <a:rPr lang="en-US" sz="2800">
                <a:latin typeface="Calibri" pitchFamily="34" charset="0"/>
              </a:rPr>
              <a:t>SIP is a peer-to-peer, multimedia signaling 	protocol that integrates with other Internet 	services, such as e-mail, Web, voice mail, 	instant messaging, multiparty conferencing, 	and multimedia collaboration. When used 	with an IP infrastructure, SIP helps to enable 	rich communications with numerous 	multivendor devices and media.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ctrTitle"/>
          </p:nvPr>
        </p:nvSpPr>
        <p:spPr/>
        <p:txBody>
          <a:bodyPr/>
          <a:lstStyle/>
          <a:p>
            <a:endParaRPr lang="en-US" smtClean="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en-US" dirty="0"/>
          </a:p>
        </p:txBody>
      </p:sp>
      <p:pic>
        <p:nvPicPr>
          <p:cNvPr id="16387" name="Picture 3" descr="test1.jpg"/>
          <p:cNvPicPr>
            <a:picLocks noChangeAspect="1"/>
          </p:cNvPicPr>
          <p:nvPr/>
        </p:nvPicPr>
        <p:blipFill>
          <a:blip r:embed="rId2"/>
          <a:srcRect/>
          <a:stretch>
            <a:fillRect/>
          </a:stretch>
        </p:blipFill>
        <p:spPr bwMode="auto">
          <a:xfrm>
            <a:off x="0" y="60325"/>
            <a:ext cx="9144000" cy="6737350"/>
          </a:xfrm>
          <a:prstGeom prst="rect">
            <a:avLst/>
          </a:prstGeom>
          <a:noFill/>
          <a:ln w="9525">
            <a:noFill/>
            <a:miter lim="800000"/>
            <a:headEnd/>
            <a:tailEnd/>
          </a:ln>
        </p:spPr>
      </p:pic>
      <p:sp>
        <p:nvSpPr>
          <p:cNvPr id="16388" name="Rectangle 4"/>
          <p:cNvSpPr>
            <a:spLocks noChangeArrowheads="1"/>
          </p:cNvSpPr>
          <p:nvPr/>
        </p:nvSpPr>
        <p:spPr bwMode="auto">
          <a:xfrm>
            <a:off x="914400" y="152400"/>
            <a:ext cx="7315200" cy="923925"/>
          </a:xfrm>
          <a:prstGeom prst="rect">
            <a:avLst/>
          </a:prstGeom>
          <a:noFill/>
          <a:ln w="9525">
            <a:noFill/>
            <a:miter lim="800000"/>
            <a:headEnd/>
            <a:tailEnd/>
          </a:ln>
        </p:spPr>
        <p:txBody>
          <a:bodyPr>
            <a:spAutoFit/>
          </a:bodyPr>
          <a:lstStyle/>
          <a:p>
            <a:pPr algn="ctr"/>
            <a:r>
              <a:rPr lang="en-US" sz="5400">
                <a:solidFill>
                  <a:schemeClr val="bg1"/>
                </a:solidFill>
                <a:latin typeface="Calibri" pitchFamily="34" charset="0"/>
              </a:rPr>
              <a:t>SIP Simplified</a:t>
            </a:r>
            <a:endParaRPr lang="en-US" sz="5400">
              <a:latin typeface="Calibri" pitchFamily="34" charset="0"/>
            </a:endParaRPr>
          </a:p>
        </p:txBody>
      </p:sp>
      <p:sp>
        <p:nvSpPr>
          <p:cNvPr id="16389" name="Rectangle 6"/>
          <p:cNvSpPr>
            <a:spLocks noChangeArrowheads="1"/>
          </p:cNvSpPr>
          <p:nvPr/>
        </p:nvSpPr>
        <p:spPr bwMode="auto">
          <a:xfrm>
            <a:off x="457200" y="1219200"/>
            <a:ext cx="8229600" cy="3108325"/>
          </a:xfrm>
          <a:prstGeom prst="rect">
            <a:avLst/>
          </a:prstGeom>
          <a:noFill/>
          <a:ln w="9525">
            <a:noFill/>
            <a:miter lim="800000"/>
            <a:headEnd/>
            <a:tailEnd/>
          </a:ln>
        </p:spPr>
        <p:txBody>
          <a:bodyPr>
            <a:spAutoFit/>
          </a:bodyPr>
          <a:lstStyle/>
          <a:p>
            <a:pPr>
              <a:buFont typeface="Arial" charset="0"/>
              <a:buChar char="•"/>
              <a:tabLst>
                <a:tab pos="176213" algn="l"/>
              </a:tabLst>
            </a:pPr>
            <a:r>
              <a:rPr lang="en-US" sz="2800">
                <a:latin typeface="Calibri" pitchFamily="34" charset="0"/>
              </a:rPr>
              <a:t>SIP can set up individual voice or conference calls, 	videoconferences and point-to-point video-enabled 	calls, Web collaboration and chat sessions, or instant 	messaging sessions between any number of 	SIP enabled endpoints, including IP phones, PCs, 	laptops, personal digital assistants (PDAs), and cell 	phones.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ctrTitle"/>
          </p:nvPr>
        </p:nvSpPr>
        <p:spPr/>
        <p:txBody>
          <a:bodyPr/>
          <a:lstStyle/>
          <a:p>
            <a:endParaRPr lang="en-US" smtClean="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en-US" dirty="0"/>
          </a:p>
        </p:txBody>
      </p:sp>
      <p:pic>
        <p:nvPicPr>
          <p:cNvPr id="17411" name="Picture 3" descr="test1.jpg"/>
          <p:cNvPicPr>
            <a:picLocks noChangeAspect="1"/>
          </p:cNvPicPr>
          <p:nvPr/>
        </p:nvPicPr>
        <p:blipFill>
          <a:blip r:embed="rId2"/>
          <a:srcRect/>
          <a:stretch>
            <a:fillRect/>
          </a:stretch>
        </p:blipFill>
        <p:spPr bwMode="auto">
          <a:xfrm>
            <a:off x="0" y="60325"/>
            <a:ext cx="9144000" cy="6737350"/>
          </a:xfrm>
          <a:prstGeom prst="rect">
            <a:avLst/>
          </a:prstGeom>
          <a:noFill/>
          <a:ln w="9525">
            <a:noFill/>
            <a:miter lim="800000"/>
            <a:headEnd/>
            <a:tailEnd/>
          </a:ln>
        </p:spPr>
      </p:pic>
      <p:sp>
        <p:nvSpPr>
          <p:cNvPr id="17412" name="Rectangle 4"/>
          <p:cNvSpPr>
            <a:spLocks noChangeArrowheads="1"/>
          </p:cNvSpPr>
          <p:nvPr/>
        </p:nvSpPr>
        <p:spPr bwMode="auto">
          <a:xfrm>
            <a:off x="914400" y="152400"/>
            <a:ext cx="7315200" cy="923925"/>
          </a:xfrm>
          <a:prstGeom prst="rect">
            <a:avLst/>
          </a:prstGeom>
          <a:noFill/>
          <a:ln w="9525">
            <a:noFill/>
            <a:miter lim="800000"/>
            <a:headEnd/>
            <a:tailEnd/>
          </a:ln>
        </p:spPr>
        <p:txBody>
          <a:bodyPr>
            <a:spAutoFit/>
          </a:bodyPr>
          <a:lstStyle/>
          <a:p>
            <a:pPr algn="ctr"/>
            <a:r>
              <a:rPr lang="en-US" sz="5400">
                <a:solidFill>
                  <a:schemeClr val="bg1"/>
                </a:solidFill>
                <a:latin typeface="Calibri" pitchFamily="34" charset="0"/>
              </a:rPr>
              <a:t>SIP Simplified</a:t>
            </a:r>
            <a:endParaRPr lang="en-US" sz="5400">
              <a:latin typeface="Calibri" pitchFamily="34" charset="0"/>
            </a:endParaRPr>
          </a:p>
        </p:txBody>
      </p:sp>
      <p:sp>
        <p:nvSpPr>
          <p:cNvPr id="17413" name="Rectangle 5"/>
          <p:cNvSpPr>
            <a:spLocks noChangeArrowheads="1"/>
          </p:cNvSpPr>
          <p:nvPr/>
        </p:nvSpPr>
        <p:spPr bwMode="auto">
          <a:xfrm>
            <a:off x="457200" y="1295400"/>
            <a:ext cx="8229600" cy="4552950"/>
          </a:xfrm>
          <a:prstGeom prst="rect">
            <a:avLst/>
          </a:prstGeom>
          <a:noFill/>
          <a:ln w="9525">
            <a:noFill/>
            <a:miter lim="800000"/>
            <a:headEnd/>
            <a:tailEnd/>
          </a:ln>
        </p:spPr>
        <p:txBody>
          <a:bodyPr>
            <a:spAutoFit/>
          </a:bodyPr>
          <a:lstStyle/>
          <a:p>
            <a:pPr defTabSz="176213">
              <a:buFont typeface="Arial" charset="0"/>
              <a:buChar char="•"/>
            </a:pPr>
            <a:r>
              <a:rPr lang="en-US" sz="2800">
                <a:latin typeface="Calibri" pitchFamily="34" charset="0"/>
              </a:rPr>
              <a:t>Participants could be using end devices from any 	number of different vendors, and if the devices 	supported the necessary SIP applications with 	sufficient attention paid to implementation, the rich-	media conference call would work perfectly.</a:t>
            </a:r>
          </a:p>
          <a:p>
            <a:pPr defTabSz="176213">
              <a:buFont typeface="Arial" charset="0"/>
              <a:buChar char="•"/>
            </a:pPr>
            <a:r>
              <a:rPr lang="en-US" sz="2800">
                <a:latin typeface="Calibri" pitchFamily="34" charset="0"/>
              </a:rPr>
              <a:t>WNYRIC is in Beta trials with components that will act 	as Gateways/SIP translators to integrate different SIP 	vendors</a:t>
            </a:r>
          </a:p>
          <a:p>
            <a:pPr defTabSz="176213">
              <a:buFont typeface="Arial" charset="0"/>
              <a:buChar char="•"/>
            </a:pPr>
            <a:r>
              <a:rPr lang="en-US" altLang="zh-CN" sz="2800">
                <a:latin typeface="Calibri" pitchFamily="34" charset="0"/>
                <a:cs typeface="宋体"/>
              </a:rPr>
              <a:t>Avaya/Nortel ACE provides a common </a:t>
            </a:r>
            <a:r>
              <a:rPr lang="en-US" altLang="zh-CN" sz="2800" b="1" u="sng">
                <a:latin typeface="Calibri" pitchFamily="34" charset="0"/>
                <a:cs typeface="宋体"/>
              </a:rPr>
              <a:t>open</a:t>
            </a:r>
            <a:r>
              <a:rPr lang="en-US" altLang="zh-CN" sz="2800">
                <a:latin typeface="Calibri" pitchFamily="34" charset="0"/>
                <a:cs typeface="宋体"/>
              </a:rPr>
              <a:t> platform 	for application integration and development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ctrTitle"/>
          </p:nvPr>
        </p:nvSpPr>
        <p:spPr/>
        <p:txBody>
          <a:bodyPr/>
          <a:lstStyle/>
          <a:p>
            <a:endParaRPr lang="en-US" smtClean="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en-US" dirty="0"/>
          </a:p>
        </p:txBody>
      </p:sp>
      <p:pic>
        <p:nvPicPr>
          <p:cNvPr id="18435" name="Picture 3" descr="test1.jpg"/>
          <p:cNvPicPr>
            <a:picLocks noChangeAspect="1"/>
          </p:cNvPicPr>
          <p:nvPr/>
        </p:nvPicPr>
        <p:blipFill>
          <a:blip r:embed="rId2"/>
          <a:srcRect/>
          <a:stretch>
            <a:fillRect/>
          </a:stretch>
        </p:blipFill>
        <p:spPr bwMode="auto">
          <a:xfrm>
            <a:off x="0" y="60325"/>
            <a:ext cx="9144000" cy="6737350"/>
          </a:xfrm>
          <a:prstGeom prst="rect">
            <a:avLst/>
          </a:prstGeom>
          <a:noFill/>
          <a:ln w="9525">
            <a:noFill/>
            <a:miter lim="800000"/>
            <a:headEnd/>
            <a:tailEnd/>
          </a:ln>
        </p:spPr>
      </p:pic>
      <p:sp>
        <p:nvSpPr>
          <p:cNvPr id="18436" name="Rectangle 4"/>
          <p:cNvSpPr>
            <a:spLocks noChangeArrowheads="1"/>
          </p:cNvSpPr>
          <p:nvPr/>
        </p:nvSpPr>
        <p:spPr bwMode="auto">
          <a:xfrm>
            <a:off x="914400" y="152400"/>
            <a:ext cx="7315200" cy="923925"/>
          </a:xfrm>
          <a:prstGeom prst="rect">
            <a:avLst/>
          </a:prstGeom>
          <a:noFill/>
          <a:ln w="9525">
            <a:noFill/>
            <a:miter lim="800000"/>
            <a:headEnd/>
            <a:tailEnd/>
          </a:ln>
        </p:spPr>
        <p:txBody>
          <a:bodyPr>
            <a:spAutoFit/>
          </a:bodyPr>
          <a:lstStyle/>
          <a:p>
            <a:pPr algn="ctr"/>
            <a:r>
              <a:rPr lang="en-US" sz="5400">
                <a:solidFill>
                  <a:schemeClr val="bg1"/>
                </a:solidFill>
                <a:latin typeface="Calibri" pitchFamily="34" charset="0"/>
              </a:rPr>
              <a:t>SIP Simplified</a:t>
            </a:r>
            <a:endParaRPr lang="en-US" sz="5400">
              <a:latin typeface="Calibri" pitchFamily="34" charset="0"/>
            </a:endParaRPr>
          </a:p>
        </p:txBody>
      </p:sp>
      <p:sp>
        <p:nvSpPr>
          <p:cNvPr id="6" name="Rectangle 5"/>
          <p:cNvSpPr/>
          <p:nvPr/>
        </p:nvSpPr>
        <p:spPr>
          <a:xfrm>
            <a:off x="457200" y="1219200"/>
            <a:ext cx="8229600" cy="1816100"/>
          </a:xfrm>
          <a:prstGeom prst="rect">
            <a:avLst/>
          </a:prstGeom>
        </p:spPr>
        <p:txBody>
          <a:bodyPr>
            <a:spAutoFit/>
          </a:bodyPr>
          <a:lstStyle/>
          <a:p>
            <a:pPr fontAlgn="auto">
              <a:spcBef>
                <a:spcPts val="0"/>
              </a:spcBef>
              <a:spcAft>
                <a:spcPts val="0"/>
              </a:spcAft>
              <a:buFont typeface="Arial" pitchFamily="34" charset="0"/>
              <a:buChar char="•"/>
              <a:defRPr/>
            </a:pPr>
            <a:r>
              <a:rPr lang="en-GB" sz="2800" dirty="0">
                <a:latin typeface="+mn-lt"/>
                <a:ea typeface="ＭＳ Ｐゴシック" pitchFamily="34" charset="-128"/>
              </a:rPr>
              <a:t>Sessions are no longer limited to voice</a:t>
            </a:r>
          </a:p>
          <a:p>
            <a:pPr fontAlgn="auto">
              <a:spcBef>
                <a:spcPts val="0"/>
              </a:spcBef>
              <a:spcAft>
                <a:spcPts val="0"/>
              </a:spcAft>
              <a:buFont typeface="Arial" pitchFamily="34" charset="0"/>
              <a:buChar char="•"/>
              <a:tabLst>
                <a:tab pos="117475" algn="l"/>
              </a:tabLst>
              <a:defRPr/>
            </a:pPr>
            <a:r>
              <a:rPr lang="en-GB" sz="2800" dirty="0">
                <a:effectLst>
                  <a:outerShdw blurRad="38100" dist="38100" dir="2700000" algn="tl">
                    <a:srgbClr val="C0C0C0"/>
                  </a:outerShdw>
                </a:effectLst>
                <a:latin typeface="+mn-lt"/>
              </a:rPr>
              <a:t>Allows us to shift from Voice only to Voice, Video, IM, 	Presence, and Applications</a:t>
            </a:r>
          </a:p>
          <a:p>
            <a:pPr fontAlgn="auto">
              <a:spcBef>
                <a:spcPts val="0"/>
              </a:spcBef>
              <a:spcAft>
                <a:spcPts val="0"/>
              </a:spcAft>
              <a:buFont typeface="Arial" pitchFamily="34" charset="0"/>
              <a:buChar char="•"/>
              <a:defRPr/>
            </a:pPr>
            <a:r>
              <a:rPr lang="en-GB" sz="2800" dirty="0">
                <a:effectLst>
                  <a:outerShdw blurRad="38100" dist="38100" dir="2700000" algn="tl">
                    <a:srgbClr val="C0C0C0"/>
                  </a:outerShdw>
                </a:effectLst>
                <a:latin typeface="+mn-lt"/>
              </a:rPr>
              <a:t>Allows us to be as </a:t>
            </a:r>
            <a:r>
              <a:rPr lang="en-GB" sz="2800" dirty="0">
                <a:effectLst>
                  <a:outerShdw blurRad="38100" dist="38100" dir="2700000" algn="tl">
                    <a:srgbClr val="C0C0C0"/>
                  </a:outerShdw>
                </a:effectLst>
                <a:latin typeface="+mn-lt"/>
                <a:cs typeface="Times New Roman" pitchFamily="18" charset="0"/>
              </a:rPr>
              <a:t>reachable as we desire to be</a:t>
            </a:r>
            <a:endParaRPr lang="en-US" sz="2800" dirty="0">
              <a:effectLst>
                <a:outerShdw blurRad="38100" dist="38100" dir="2700000" algn="tl">
                  <a:srgbClr val="C0C0C0"/>
                </a:outerShdw>
              </a:effectLst>
              <a:latin typeface="+mn-lt"/>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ctrTitle"/>
          </p:nvPr>
        </p:nvSpPr>
        <p:spPr/>
        <p:txBody>
          <a:bodyPr/>
          <a:lstStyle/>
          <a:p>
            <a:endParaRPr lang="en-US" smtClean="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en-US" dirty="0"/>
          </a:p>
        </p:txBody>
      </p:sp>
      <p:pic>
        <p:nvPicPr>
          <p:cNvPr id="19459" name="Picture 3" descr="test1.jpg"/>
          <p:cNvPicPr>
            <a:picLocks noChangeAspect="1"/>
          </p:cNvPicPr>
          <p:nvPr/>
        </p:nvPicPr>
        <p:blipFill>
          <a:blip r:embed="rId2"/>
          <a:srcRect/>
          <a:stretch>
            <a:fillRect/>
          </a:stretch>
        </p:blipFill>
        <p:spPr bwMode="auto">
          <a:xfrm>
            <a:off x="0" y="60325"/>
            <a:ext cx="9144000" cy="6737350"/>
          </a:xfrm>
          <a:prstGeom prst="rect">
            <a:avLst/>
          </a:prstGeom>
          <a:noFill/>
          <a:ln w="9525">
            <a:noFill/>
            <a:miter lim="800000"/>
            <a:headEnd/>
            <a:tailEnd/>
          </a:ln>
        </p:spPr>
      </p:pic>
      <p:sp>
        <p:nvSpPr>
          <p:cNvPr id="19460" name="Rectangle 4"/>
          <p:cNvSpPr>
            <a:spLocks noChangeArrowheads="1"/>
          </p:cNvSpPr>
          <p:nvPr/>
        </p:nvSpPr>
        <p:spPr bwMode="auto">
          <a:xfrm>
            <a:off x="914400" y="152400"/>
            <a:ext cx="7315200" cy="923925"/>
          </a:xfrm>
          <a:prstGeom prst="rect">
            <a:avLst/>
          </a:prstGeom>
          <a:noFill/>
          <a:ln w="9525">
            <a:noFill/>
            <a:miter lim="800000"/>
            <a:headEnd/>
            <a:tailEnd/>
          </a:ln>
        </p:spPr>
        <p:txBody>
          <a:bodyPr>
            <a:spAutoFit/>
          </a:bodyPr>
          <a:lstStyle/>
          <a:p>
            <a:pPr algn="ctr"/>
            <a:r>
              <a:rPr lang="en-US" sz="5400">
                <a:solidFill>
                  <a:schemeClr val="bg1"/>
                </a:solidFill>
                <a:latin typeface="Calibri" pitchFamily="34" charset="0"/>
              </a:rPr>
              <a:t>SIP Simplified</a:t>
            </a:r>
            <a:endParaRPr lang="en-US" sz="5400">
              <a:latin typeface="Calibri" pitchFamily="34" charset="0"/>
            </a:endParaRPr>
          </a:p>
        </p:txBody>
      </p:sp>
      <p:sp>
        <p:nvSpPr>
          <p:cNvPr id="19461" name="Rectangle 5"/>
          <p:cNvSpPr>
            <a:spLocks noChangeArrowheads="1"/>
          </p:cNvSpPr>
          <p:nvPr/>
        </p:nvSpPr>
        <p:spPr bwMode="auto">
          <a:xfrm>
            <a:off x="457200" y="1219200"/>
            <a:ext cx="8229600" cy="3582988"/>
          </a:xfrm>
          <a:prstGeom prst="rect">
            <a:avLst/>
          </a:prstGeom>
          <a:noFill/>
          <a:ln w="9525">
            <a:noFill/>
            <a:miter lim="800000"/>
            <a:headEnd/>
            <a:tailEnd/>
          </a:ln>
        </p:spPr>
        <p:txBody>
          <a:bodyPr>
            <a:spAutoFit/>
          </a:bodyPr>
          <a:lstStyle/>
          <a:p>
            <a:pPr>
              <a:lnSpc>
                <a:spcPct val="90000"/>
              </a:lnSpc>
              <a:buFont typeface="Arial" charset="0"/>
              <a:buChar char="•"/>
            </a:pPr>
            <a:r>
              <a:rPr lang="en-US" sz="2800">
                <a:latin typeface="Calibri" pitchFamily="34" charset="0"/>
              </a:rPr>
              <a:t>IBM SameTime “Presence” Components</a:t>
            </a:r>
          </a:p>
          <a:p>
            <a:pPr>
              <a:lnSpc>
                <a:spcPct val="90000"/>
              </a:lnSpc>
              <a:buFont typeface="Arial" charset="0"/>
              <a:buChar char="•"/>
            </a:pPr>
            <a:r>
              <a:rPr lang="en-US" sz="2800">
                <a:latin typeface="Calibri" pitchFamily="34" charset="0"/>
              </a:rPr>
              <a:t>Integration with e-mail to provide unified 	communications and real-time collaboration platform.</a:t>
            </a:r>
          </a:p>
          <a:p>
            <a:pPr>
              <a:lnSpc>
                <a:spcPct val="90000"/>
              </a:lnSpc>
            </a:pPr>
            <a:r>
              <a:rPr lang="en-US" sz="2800">
                <a:latin typeface="Calibri" pitchFamily="34" charset="0"/>
              </a:rPr>
              <a:t> </a:t>
            </a:r>
          </a:p>
          <a:p>
            <a:pPr lvl="1">
              <a:lnSpc>
                <a:spcPct val="90000"/>
              </a:lnSpc>
              <a:buFont typeface="Calibri" pitchFamily="34" charset="0"/>
              <a:buChar char="–"/>
            </a:pPr>
            <a:r>
              <a:rPr lang="en-US" sz="2800">
                <a:latin typeface="Calibri" pitchFamily="34" charset="0"/>
              </a:rPr>
              <a:t>Audio and video conference platform</a:t>
            </a:r>
          </a:p>
          <a:p>
            <a:pPr lvl="1">
              <a:lnSpc>
                <a:spcPct val="90000"/>
              </a:lnSpc>
              <a:buFont typeface="Calibri" pitchFamily="34" charset="0"/>
              <a:buChar char="–"/>
            </a:pPr>
            <a:r>
              <a:rPr lang="en-US" sz="2800">
                <a:latin typeface="Calibri" pitchFamily="34" charset="0"/>
              </a:rPr>
              <a:t>Desktop collaboration</a:t>
            </a:r>
          </a:p>
          <a:p>
            <a:pPr lvl="1">
              <a:lnSpc>
                <a:spcPct val="90000"/>
              </a:lnSpc>
              <a:buFont typeface="Calibri" pitchFamily="34" charset="0"/>
              <a:buChar char="–"/>
            </a:pPr>
            <a:r>
              <a:rPr lang="en-US" sz="2800">
                <a:latin typeface="Calibri" pitchFamily="34" charset="0"/>
              </a:rPr>
              <a:t>IM capability for immediate collaboration with a 	purpose</a:t>
            </a:r>
          </a:p>
          <a:p>
            <a:pPr lvl="1">
              <a:lnSpc>
                <a:spcPct val="90000"/>
              </a:lnSpc>
              <a:buFont typeface="Calibri" pitchFamily="34" charset="0"/>
              <a:buChar char="–"/>
            </a:pPr>
            <a:r>
              <a:rPr lang="en-US" sz="2800">
                <a:latin typeface="Calibri" pitchFamily="34" charset="0"/>
              </a:rPr>
              <a:t>Interconnect with other 3</a:t>
            </a:r>
            <a:r>
              <a:rPr lang="en-US" sz="2800" baseline="30000">
                <a:latin typeface="Calibri" pitchFamily="34" charset="0"/>
              </a:rPr>
              <a:t>rd</a:t>
            </a:r>
            <a:r>
              <a:rPr lang="en-US" sz="2800">
                <a:latin typeface="Calibri" pitchFamily="34" charset="0"/>
              </a:rPr>
              <a:t> party voice platforms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ctrTitle"/>
          </p:nvPr>
        </p:nvSpPr>
        <p:spPr/>
        <p:txBody>
          <a:bodyPr/>
          <a:lstStyle/>
          <a:p>
            <a:endParaRPr lang="en-US" smtClean="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en-US" dirty="0"/>
          </a:p>
        </p:txBody>
      </p:sp>
      <p:pic>
        <p:nvPicPr>
          <p:cNvPr id="20483" name="Picture 3" descr="test1.jpg"/>
          <p:cNvPicPr>
            <a:picLocks noChangeAspect="1"/>
          </p:cNvPicPr>
          <p:nvPr/>
        </p:nvPicPr>
        <p:blipFill>
          <a:blip r:embed="rId2"/>
          <a:srcRect/>
          <a:stretch>
            <a:fillRect/>
          </a:stretch>
        </p:blipFill>
        <p:spPr bwMode="auto">
          <a:xfrm>
            <a:off x="0" y="0"/>
            <a:ext cx="9144000" cy="6737350"/>
          </a:xfrm>
          <a:prstGeom prst="rect">
            <a:avLst/>
          </a:prstGeom>
          <a:noFill/>
          <a:ln w="9525">
            <a:noFill/>
            <a:miter lim="800000"/>
            <a:headEnd/>
            <a:tailEnd/>
          </a:ln>
        </p:spPr>
      </p:pic>
      <p:sp>
        <p:nvSpPr>
          <p:cNvPr id="20484" name="Rectangle 4"/>
          <p:cNvSpPr>
            <a:spLocks noChangeArrowheads="1"/>
          </p:cNvSpPr>
          <p:nvPr/>
        </p:nvSpPr>
        <p:spPr bwMode="auto">
          <a:xfrm>
            <a:off x="914400" y="152400"/>
            <a:ext cx="7315200" cy="923925"/>
          </a:xfrm>
          <a:prstGeom prst="rect">
            <a:avLst/>
          </a:prstGeom>
          <a:noFill/>
          <a:ln w="9525">
            <a:noFill/>
            <a:miter lim="800000"/>
            <a:headEnd/>
            <a:tailEnd/>
          </a:ln>
        </p:spPr>
        <p:txBody>
          <a:bodyPr>
            <a:spAutoFit/>
          </a:bodyPr>
          <a:lstStyle/>
          <a:p>
            <a:r>
              <a:rPr lang="en-US" sz="5400">
                <a:solidFill>
                  <a:schemeClr val="bg1"/>
                </a:solidFill>
                <a:latin typeface="Calibri" pitchFamily="34" charset="0"/>
              </a:rPr>
              <a:t>SIP Simplified</a:t>
            </a:r>
            <a:endParaRPr lang="en-US" sz="5400">
              <a:latin typeface="Calibri" pitchFamily="34" charset="0"/>
            </a:endParaRPr>
          </a:p>
        </p:txBody>
      </p:sp>
      <p:sp>
        <p:nvSpPr>
          <p:cNvPr id="20485" name="Rectangle 5"/>
          <p:cNvSpPr>
            <a:spLocks noChangeArrowheads="1"/>
          </p:cNvSpPr>
          <p:nvPr/>
        </p:nvSpPr>
        <p:spPr bwMode="auto">
          <a:xfrm>
            <a:off x="457200" y="1219200"/>
            <a:ext cx="3733800" cy="3694113"/>
          </a:xfrm>
          <a:prstGeom prst="rect">
            <a:avLst/>
          </a:prstGeom>
          <a:noFill/>
          <a:ln w="9525">
            <a:noFill/>
            <a:miter lim="800000"/>
            <a:headEnd/>
            <a:tailEnd/>
          </a:ln>
        </p:spPr>
        <p:txBody>
          <a:bodyPr>
            <a:spAutoFit/>
          </a:bodyPr>
          <a:lstStyle/>
          <a:p>
            <a:pPr>
              <a:lnSpc>
                <a:spcPct val="80000"/>
              </a:lnSpc>
              <a:buClr>
                <a:schemeClr val="accent1"/>
              </a:buClr>
              <a:buFont typeface="Arial" charset="0"/>
              <a:buChar char="•"/>
              <a:tabLst>
                <a:tab pos="117475" algn="l"/>
              </a:tabLst>
            </a:pPr>
            <a:r>
              <a:rPr lang="en-US" sz="2400">
                <a:latin typeface="Calibri" pitchFamily="34" charset="0"/>
              </a:rPr>
              <a:t>Unified Telephony – Cisco 	or Nortel/Avaya </a:t>
            </a:r>
          </a:p>
          <a:p>
            <a:pPr>
              <a:lnSpc>
                <a:spcPct val="80000"/>
              </a:lnSpc>
              <a:buClr>
                <a:schemeClr val="accent1"/>
              </a:buClr>
              <a:buFont typeface="Arial" charset="0"/>
              <a:buChar char="•"/>
              <a:tabLst>
                <a:tab pos="117475" algn="l"/>
              </a:tabLst>
            </a:pPr>
            <a:endParaRPr lang="en-US" sz="2400">
              <a:latin typeface="Calibri" pitchFamily="34" charset="0"/>
            </a:endParaRPr>
          </a:p>
          <a:p>
            <a:pPr>
              <a:lnSpc>
                <a:spcPct val="80000"/>
              </a:lnSpc>
              <a:buClr>
                <a:schemeClr val="accent1"/>
              </a:buClr>
              <a:buFont typeface="Arial" charset="0"/>
              <a:buChar char="•"/>
              <a:tabLst>
                <a:tab pos="117475" algn="l"/>
              </a:tabLst>
            </a:pPr>
            <a:r>
              <a:rPr lang="en-US" sz="2400">
                <a:latin typeface="Calibri" pitchFamily="34" charset="0"/>
              </a:rPr>
              <a:t>Enable your desktop 	communications</a:t>
            </a:r>
          </a:p>
          <a:p>
            <a:pPr>
              <a:spcBef>
                <a:spcPct val="25000"/>
              </a:spcBef>
              <a:buClr>
                <a:schemeClr val="accent1"/>
              </a:buClr>
              <a:buFont typeface="Arial" charset="0"/>
              <a:buChar char="•"/>
              <a:tabLst>
                <a:tab pos="117475" algn="l"/>
              </a:tabLst>
            </a:pPr>
            <a:r>
              <a:rPr lang="en-US" sz="2400">
                <a:latin typeface="Calibri" pitchFamily="34" charset="0"/>
              </a:rPr>
              <a:t>IBM Sametime  = Presence</a:t>
            </a:r>
          </a:p>
          <a:p>
            <a:pPr>
              <a:spcBef>
                <a:spcPct val="25000"/>
              </a:spcBef>
              <a:buClr>
                <a:schemeClr val="accent1"/>
              </a:buClr>
              <a:buFont typeface="Arial" charset="0"/>
              <a:buChar char="•"/>
              <a:tabLst>
                <a:tab pos="117475" algn="l"/>
              </a:tabLst>
            </a:pPr>
            <a:r>
              <a:rPr lang="en-US" sz="2400">
                <a:latin typeface="Calibri" pitchFamily="34" charset="0"/>
              </a:rPr>
              <a:t>Phone + Desktop + Video</a:t>
            </a:r>
          </a:p>
          <a:p>
            <a:pPr>
              <a:spcBef>
                <a:spcPct val="25000"/>
              </a:spcBef>
              <a:buClr>
                <a:schemeClr val="accent1"/>
              </a:buClr>
              <a:buFont typeface="Arial" charset="0"/>
              <a:buChar char="•"/>
              <a:tabLst>
                <a:tab pos="117475" algn="l"/>
              </a:tabLst>
            </a:pPr>
            <a:r>
              <a:rPr lang="en-US" sz="2400">
                <a:latin typeface="Calibri" pitchFamily="34" charset="0"/>
              </a:rPr>
              <a:t>Easily add video or other 	communication devices- 	Tandberg or Polycom</a:t>
            </a:r>
          </a:p>
        </p:txBody>
      </p:sp>
      <p:pic>
        <p:nvPicPr>
          <p:cNvPr id="20486" name="Picture 52"/>
          <p:cNvPicPr>
            <a:picLocks noChangeAspect="1" noChangeArrowheads="1"/>
          </p:cNvPicPr>
          <p:nvPr/>
        </p:nvPicPr>
        <p:blipFill>
          <a:blip r:embed="rId3"/>
          <a:srcRect/>
          <a:stretch>
            <a:fillRect/>
          </a:stretch>
        </p:blipFill>
        <p:spPr bwMode="auto">
          <a:xfrm>
            <a:off x="4800600" y="228600"/>
            <a:ext cx="396240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ctrTitle"/>
          </p:nvPr>
        </p:nvSpPr>
        <p:spPr/>
        <p:txBody>
          <a:bodyPr/>
          <a:lstStyle/>
          <a:p>
            <a:endParaRPr lang="en-US" smtClean="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en-US" dirty="0"/>
          </a:p>
        </p:txBody>
      </p:sp>
      <p:pic>
        <p:nvPicPr>
          <p:cNvPr id="21507" name="Picture 3" descr="test1.jpg"/>
          <p:cNvPicPr>
            <a:picLocks noChangeAspect="1"/>
          </p:cNvPicPr>
          <p:nvPr/>
        </p:nvPicPr>
        <p:blipFill>
          <a:blip r:embed="rId2"/>
          <a:srcRect/>
          <a:stretch>
            <a:fillRect/>
          </a:stretch>
        </p:blipFill>
        <p:spPr bwMode="auto">
          <a:xfrm>
            <a:off x="0" y="60325"/>
            <a:ext cx="9144000" cy="6737350"/>
          </a:xfrm>
          <a:prstGeom prst="rect">
            <a:avLst/>
          </a:prstGeom>
          <a:noFill/>
          <a:ln w="9525">
            <a:noFill/>
            <a:miter lim="800000"/>
            <a:headEnd/>
            <a:tailEnd/>
          </a:ln>
        </p:spPr>
      </p:pic>
      <p:sp>
        <p:nvSpPr>
          <p:cNvPr id="21508" name="Rectangle 4"/>
          <p:cNvSpPr>
            <a:spLocks noChangeArrowheads="1"/>
          </p:cNvSpPr>
          <p:nvPr/>
        </p:nvSpPr>
        <p:spPr bwMode="auto">
          <a:xfrm>
            <a:off x="914400" y="152400"/>
            <a:ext cx="7315200" cy="923925"/>
          </a:xfrm>
          <a:prstGeom prst="rect">
            <a:avLst/>
          </a:prstGeom>
          <a:noFill/>
          <a:ln w="9525">
            <a:noFill/>
            <a:miter lim="800000"/>
            <a:headEnd/>
            <a:tailEnd/>
          </a:ln>
        </p:spPr>
        <p:txBody>
          <a:bodyPr>
            <a:spAutoFit/>
          </a:bodyPr>
          <a:lstStyle/>
          <a:p>
            <a:pPr algn="ctr"/>
            <a:r>
              <a:rPr lang="en-US" sz="5400">
                <a:solidFill>
                  <a:schemeClr val="bg1"/>
                </a:solidFill>
                <a:latin typeface="Calibri" pitchFamily="34" charset="0"/>
              </a:rPr>
              <a:t>SIP Simplified</a:t>
            </a:r>
            <a:endParaRPr lang="en-US" sz="5400">
              <a:latin typeface="Calibri" pitchFamily="34" charset="0"/>
            </a:endParaRPr>
          </a:p>
        </p:txBody>
      </p:sp>
      <p:pic>
        <p:nvPicPr>
          <p:cNvPr id="21509" name="Picture 4"/>
          <p:cNvPicPr>
            <a:picLocks noChangeAspect="1" noChangeArrowheads="1"/>
          </p:cNvPicPr>
          <p:nvPr/>
        </p:nvPicPr>
        <p:blipFill>
          <a:blip r:embed="rId3"/>
          <a:srcRect/>
          <a:stretch>
            <a:fillRect/>
          </a:stretch>
        </p:blipFill>
        <p:spPr bwMode="auto">
          <a:xfrm>
            <a:off x="4419600" y="1143000"/>
            <a:ext cx="4724400" cy="4648200"/>
          </a:xfrm>
          <a:prstGeom prst="rect">
            <a:avLst/>
          </a:prstGeom>
          <a:noFill/>
          <a:ln w="9525">
            <a:noFill/>
            <a:miter lim="800000"/>
            <a:headEnd/>
            <a:tailEnd/>
          </a:ln>
        </p:spPr>
      </p:pic>
      <p:sp>
        <p:nvSpPr>
          <p:cNvPr id="21510" name="Rectangle 6"/>
          <p:cNvSpPr>
            <a:spLocks noChangeArrowheads="1"/>
          </p:cNvSpPr>
          <p:nvPr/>
        </p:nvSpPr>
        <p:spPr bwMode="auto">
          <a:xfrm>
            <a:off x="0" y="1219200"/>
            <a:ext cx="4572000" cy="3786188"/>
          </a:xfrm>
          <a:prstGeom prst="rect">
            <a:avLst/>
          </a:prstGeom>
          <a:noFill/>
          <a:ln w="9525">
            <a:noFill/>
            <a:miter lim="800000"/>
            <a:headEnd/>
            <a:tailEnd/>
          </a:ln>
        </p:spPr>
        <p:txBody>
          <a:bodyPr>
            <a:spAutoFit/>
          </a:bodyPr>
          <a:lstStyle/>
          <a:p>
            <a:pPr>
              <a:buFont typeface="Arial" charset="0"/>
              <a:buChar char="•"/>
            </a:pPr>
            <a:r>
              <a:rPr lang="en-US" sz="2400">
                <a:latin typeface="Calibri" pitchFamily="34" charset="0"/>
              </a:rPr>
              <a:t>Launch from SameTime:</a:t>
            </a:r>
          </a:p>
          <a:p>
            <a:pPr lvl="1">
              <a:buFont typeface="Calibri" pitchFamily="34" charset="0"/>
              <a:buChar char="–"/>
            </a:pPr>
            <a:r>
              <a:rPr lang="en-US" sz="2400">
                <a:latin typeface="Calibri" pitchFamily="34" charset="0"/>
              </a:rPr>
              <a:t>Quick Conference</a:t>
            </a:r>
          </a:p>
          <a:p>
            <a:pPr lvl="1">
              <a:buFont typeface="Calibri" pitchFamily="34" charset="0"/>
              <a:buChar char="–"/>
            </a:pPr>
            <a:r>
              <a:rPr lang="en-US" sz="2400">
                <a:latin typeface="Calibri" pitchFamily="34" charset="0"/>
              </a:rPr>
              <a:t>Chat</a:t>
            </a:r>
          </a:p>
          <a:p>
            <a:pPr lvl="1">
              <a:buFont typeface="Calibri" pitchFamily="34" charset="0"/>
              <a:buChar char="–"/>
            </a:pPr>
            <a:r>
              <a:rPr lang="en-US" sz="2400">
                <a:latin typeface="Calibri" pitchFamily="34" charset="0"/>
              </a:rPr>
              <a:t>Quick Call</a:t>
            </a:r>
          </a:p>
          <a:p>
            <a:pPr>
              <a:buFont typeface="Arial" charset="0"/>
              <a:buChar char="•"/>
            </a:pPr>
            <a:r>
              <a:rPr lang="en-US" sz="2400">
                <a:latin typeface="Calibri" pitchFamily="34" charset="0"/>
              </a:rPr>
              <a:t>After starting a conference you 	can Drag and Drop participants 	into conference window</a:t>
            </a:r>
          </a:p>
          <a:p>
            <a:pPr>
              <a:buFont typeface="Arial" charset="0"/>
              <a:buChar char="•"/>
            </a:pPr>
            <a:r>
              <a:rPr lang="en-US" sz="2400">
                <a:latin typeface="Calibri" pitchFamily="34" charset="0"/>
              </a:rPr>
              <a:t>Easily add video or other 	communication devices- Tandberg 	or Polycom</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NYRI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WNYRIC</Template>
  <TotalTime>113</TotalTime>
  <Words>428</Words>
  <Application>Microsoft Office PowerPoint</Application>
  <PresentationFormat>On-screen Show (4:3)</PresentationFormat>
  <Paragraphs>52</Paragraphs>
  <Slides>12</Slides>
  <Notes>0</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12</vt:i4>
      </vt:variant>
    </vt:vector>
  </HeadingPairs>
  <TitlesOfParts>
    <vt:vector size="18" baseType="lpstr">
      <vt:lpstr>Calibri</vt:lpstr>
      <vt:lpstr>Arial</vt:lpstr>
      <vt:lpstr>Times New Roman</vt:lpstr>
      <vt:lpstr>宋体</vt:lpstr>
      <vt:lpstr>ＭＳ Ｐゴシック</vt:lpstr>
      <vt:lpstr>WNYRIC</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Dale</dc:creator>
  <cp:lastModifiedBy>Staff</cp:lastModifiedBy>
  <cp:revision>7</cp:revision>
  <dcterms:created xsi:type="dcterms:W3CDTF">2010-08-02T18:47:43Z</dcterms:created>
  <dcterms:modified xsi:type="dcterms:W3CDTF">2010-08-03T16:17:08Z</dcterms:modified>
</cp:coreProperties>
</file>